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91" r:id="rId2"/>
    <p:sldId id="293" r:id="rId3"/>
    <p:sldId id="346" r:id="rId4"/>
    <p:sldId id="347" r:id="rId5"/>
    <p:sldId id="333" r:id="rId6"/>
    <p:sldId id="33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TC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9BBB59"/>
    <a:srgbClr val="76923C"/>
    <a:srgbClr val="00CC66"/>
    <a:srgbClr val="C8EE44"/>
    <a:srgbClr val="E7F8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76" autoAdjust="0"/>
    <p:restoredTop sz="86438" autoAdjust="0"/>
  </p:normalViewPr>
  <p:slideViewPr>
    <p:cSldViewPr snapToGrid="0">
      <p:cViewPr varScale="1">
        <p:scale>
          <a:sx n="76" d="100"/>
          <a:sy n="76" d="100"/>
        </p:scale>
        <p:origin x="-138" y="-96"/>
      </p:cViewPr>
      <p:guideLst>
        <p:guide orient="horz" pos="214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-332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4A89A-74D8-48DD-9A60-2AEEC4C95CC9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EB5C0-34B1-46AB-8279-30FD050A912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1167D-9132-4CCF-8566-08E9B1E7F37F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4220C-2727-43A4-B0CB-DBC0A48081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4220C-2727-43A4-B0CB-DBC0A480818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4220C-2727-43A4-B0CB-DBC0A480818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8"/>
          <p:cNvSpPr>
            <a:spLocks noChangeArrowheads="1"/>
          </p:cNvSpPr>
          <p:nvPr/>
        </p:nvSpPr>
        <p:spPr bwMode="auto">
          <a:xfrm>
            <a:off x="666027" y="881063"/>
            <a:ext cx="2331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会议类音响设计标准</a:t>
            </a:r>
          </a:p>
        </p:txBody>
      </p:sp>
      <p:sp>
        <p:nvSpPr>
          <p:cNvPr id="52227" name="直接连接符 16"/>
          <p:cNvSpPr>
            <a:spLocks noChangeShapeType="1"/>
          </p:cNvSpPr>
          <p:nvPr/>
        </p:nvSpPr>
        <p:spPr bwMode="auto">
          <a:xfrm>
            <a:off x="809897" y="1525588"/>
            <a:ext cx="10698479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9945" name="表格 39944"/>
          <p:cNvGraphicFramePr/>
          <p:nvPr/>
        </p:nvGraphicFramePr>
        <p:xfrm>
          <a:off x="809897" y="1815736"/>
          <a:ext cx="10698480" cy="4644188"/>
        </p:xfrm>
        <a:graphic>
          <a:graphicData uri="http://schemas.openxmlformats.org/drawingml/2006/table">
            <a:tbl>
              <a:tblPr/>
              <a:tblGrid>
                <a:gridCol w="1780650"/>
                <a:gridCol w="1737933"/>
                <a:gridCol w="1833729"/>
                <a:gridCol w="1958237"/>
                <a:gridCol w="1970218"/>
                <a:gridCol w="1417713"/>
              </a:tblGrid>
              <a:tr h="98625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等级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最大声压级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传输频率特性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传声增益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稳定声场不均匀度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系统噪声级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</a:tr>
              <a:tr h="139310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一级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额定通带内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≥98dB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以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125Hz～4kHz</a:t>
                      </a: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的</a:t>
                      </a:r>
                      <a:endParaRPr lang="en-US" altLang="zh-CN" sz="140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平均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声压级为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0dB</a:t>
                      </a: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endParaRPr lang="en-US" altLang="zh-CN" sz="140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在此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频带内允许范围：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－6dB～＋4dB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125Hz～</a:t>
                      </a:r>
                      <a:r>
                        <a:rPr lang="en-US" altLang="x-none" sz="1400" b="0" i="0" u="none" kern="12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4kHz</a:t>
                      </a:r>
                      <a:r>
                        <a:rPr lang="en-US" altLang="x-none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的</a:t>
                      </a: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 err="1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平均值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≥－10dB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1KHz、4kHz</a:t>
                      </a: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时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≤＋8dB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NR-20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</a:tr>
              <a:tr h="125695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二级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额定通带内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≥95dB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以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125Hz～4kHz</a:t>
                      </a: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的</a:t>
                      </a:r>
                      <a:endParaRPr lang="en-US" altLang="zh-CN" sz="140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平均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声压级为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0dB</a:t>
                      </a: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endParaRPr lang="en-US" altLang="zh-CN" sz="1400" dirty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在此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频带内允许范围：</a:t>
                      </a: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－6dB～＋4dB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125Hz～4kHz</a:t>
                      </a:r>
                      <a:r>
                        <a:rPr lang="en-US" altLang="x-none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的</a:t>
                      </a:r>
                    </a:p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 err="1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平均值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≥－12dB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1kHz、4kHz</a:t>
                      </a: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时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≤＋10dB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NR-20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</a:tr>
              <a:tr h="98467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1" dirty="0" err="1" smtClean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早后期声能比</a:t>
                      </a:r>
                      <a:r>
                        <a:rPr lang="en-US" altLang="x-none" sz="1400" b="1" dirty="0" smtClean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x-none" sz="1400" b="0" i="0" u="none" kern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dB</a:t>
                      </a:r>
                      <a:r>
                        <a:rPr lang="en-US" altLang="x-none" sz="1400" b="1" i="0" u="none" kern="1200" baseline="0" dirty="0" smtClean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)</a:t>
                      </a:r>
                      <a:endParaRPr lang="en-US" altLang="x-none" sz="14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500Hz～2kHz</a:t>
                      </a: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内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1/1</a:t>
                      </a: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倍频带分析的平均值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≥＋3dB</a:t>
                      </a: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（可选择项）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588" y="-24540"/>
            <a:ext cx="12190412" cy="433931"/>
            <a:chOff x="1588" y="517120"/>
            <a:chExt cx="12190412" cy="433931"/>
          </a:xfrm>
          <a:effectLst>
            <a:outerShdw blurRad="50800" dist="50800" dir="5400000" algn="ctr" rotWithShape="0">
              <a:schemeClr val="tx1"/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1588" y="517120"/>
              <a:ext cx="12190412" cy="433931"/>
              <a:chOff x="1588" y="-37056"/>
              <a:chExt cx="12190412" cy="433931"/>
            </a:xfrm>
          </p:grpSpPr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1588" y="-37056"/>
                <a:ext cx="12190412" cy="428625"/>
              </a:xfrm>
              <a:prstGeom prst="rect">
                <a:avLst/>
              </a:prstGeom>
              <a:solidFill>
                <a:srgbClr val="4944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" name="直接连接符 26"/>
              <p:cNvSpPr>
                <a:spLocks noChangeShapeType="1"/>
              </p:cNvSpPr>
              <p:nvPr/>
            </p:nvSpPr>
            <p:spPr bwMode="auto">
              <a:xfrm rot="5400000">
                <a:off x="2578459" y="226219"/>
                <a:ext cx="241300" cy="1587"/>
              </a:xfrm>
              <a:prstGeom prst="line">
                <a:avLst/>
              </a:prstGeom>
              <a:noFill/>
              <a:ln w="3810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TextBox 27"/>
              <p:cNvSpPr>
                <a:spLocks noChangeArrowheads="1"/>
              </p:cNvSpPr>
              <p:nvPr/>
            </p:nvSpPr>
            <p:spPr bwMode="auto">
              <a:xfrm>
                <a:off x="2960536" y="58738"/>
                <a:ext cx="6454775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温馨提示 </a:t>
                </a:r>
                <a:r>
                  <a:rPr lang="zh-CN" altLang="en-US" sz="1600" dirty="0" smtClean="0">
                    <a:solidFill>
                      <a:srgbClr val="BFBFB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endParaRPr lang="zh-CN" altLang="en-US" sz="1600" dirty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7923" y="64804"/>
                <a:ext cx="561978" cy="299271"/>
                <a:chOff x="64068" y="37094"/>
                <a:chExt cx="561978" cy="299271"/>
              </a:xfrm>
            </p:grpSpPr>
            <p:sp>
              <p:nvSpPr>
                <p:cNvPr id="18" name="燕尾形 17"/>
                <p:cNvSpPr/>
                <p:nvPr/>
              </p:nvSpPr>
              <p:spPr>
                <a:xfrm>
                  <a:off x="64068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燕尾形 18"/>
                <p:cNvSpPr/>
                <p:nvPr/>
              </p:nvSpPr>
              <p:spPr>
                <a:xfrm>
                  <a:off x="241535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燕尾形 19"/>
                <p:cNvSpPr/>
                <p:nvPr/>
              </p:nvSpPr>
              <p:spPr>
                <a:xfrm>
                  <a:off x="419001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2" name="TextBox 19"/>
            <p:cNvSpPr>
              <a:spLocks noChangeArrowheads="1"/>
            </p:cNvSpPr>
            <p:nvPr/>
          </p:nvSpPr>
          <p:spPr bwMode="auto">
            <a:xfrm>
              <a:off x="453010" y="585215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 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本地会议系统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8"/>
          <p:cNvSpPr>
            <a:spLocks noChangeArrowheads="1"/>
          </p:cNvSpPr>
          <p:nvPr/>
        </p:nvSpPr>
        <p:spPr bwMode="auto">
          <a:xfrm>
            <a:off x="658581" y="881063"/>
            <a:ext cx="16385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专业音箱配置</a:t>
            </a:r>
          </a:p>
        </p:txBody>
      </p:sp>
      <p:sp>
        <p:nvSpPr>
          <p:cNvPr id="54275" name="直接连接符 16"/>
          <p:cNvSpPr>
            <a:spLocks noChangeShapeType="1"/>
          </p:cNvSpPr>
          <p:nvPr/>
        </p:nvSpPr>
        <p:spPr bwMode="auto">
          <a:xfrm>
            <a:off x="770709" y="1525588"/>
            <a:ext cx="1062010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1988" name="表格 41987"/>
          <p:cNvGraphicFramePr/>
          <p:nvPr/>
        </p:nvGraphicFramePr>
        <p:xfrm>
          <a:off x="770709" y="1800782"/>
          <a:ext cx="10620102" cy="4144292"/>
        </p:xfrm>
        <a:graphic>
          <a:graphicData uri="http://schemas.openxmlformats.org/drawingml/2006/table">
            <a:tbl>
              <a:tblPr/>
              <a:tblGrid>
                <a:gridCol w="1220984"/>
                <a:gridCol w="2857841"/>
                <a:gridCol w="3226593"/>
                <a:gridCol w="3314684"/>
              </a:tblGrid>
              <a:tr h="46031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名称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面积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sym typeface="Arial" panose="020B0604020202020204" pitchFamily="34" charset="0"/>
                        </a:rPr>
                        <a:t>音箱</a:t>
                      </a: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数量和对应功率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音箱数量和对应型号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</a:tr>
              <a:tr h="4603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平米以下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G-3B30</a:t>
                      </a:r>
                      <a:endParaRPr lang="en-U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</a:tr>
              <a:tr h="46031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GX-3608</a:t>
                      </a:r>
                      <a:endParaRPr lang="en-US" altLang="x-none" sz="14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</a:tr>
              <a:tr h="460316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GX-3608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</a:tr>
              <a:tr h="46031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GX-3610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GX-3608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</a:tr>
              <a:tr h="46193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GX-3612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GX-3610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</a:tr>
              <a:tr h="45847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GX-3612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</a:tr>
              <a:tr h="46193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GX-3812</a:t>
                      </a:r>
                      <a:r>
                        <a:rPr lang="zh-CN" altLang="en-US" sz="1400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，</a:t>
                      </a:r>
                      <a:r>
                        <a:rPr lang="en-US" altLang="x-none" sz="1400" b="0" i="0" u="none" kern="12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GX-3612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>
                        <a:alpha val="100000"/>
                      </a:srgbClr>
                    </a:solidFill>
                  </a:tcPr>
                </a:tc>
              </a:tr>
              <a:tr h="460316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会议室</a:t>
                      </a:r>
                      <a:r>
                        <a:rPr lang="en-US" altLang="x-none" sz="1400" b="1" i="0" u="none" kern="1200" baseline="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平米到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350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平米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450W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音箱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只</a:t>
                      </a:r>
                      <a:r>
                        <a:rPr lang="en-US" altLang="x-none" sz="14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GX-3812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588" y="-10948"/>
            <a:ext cx="12190412" cy="428625"/>
            <a:chOff x="1588" y="543238"/>
            <a:chExt cx="12190412" cy="428625"/>
          </a:xfrm>
          <a:effectLst>
            <a:outerShdw blurRad="50800" dist="50800" dir="5400000" algn="ctr" rotWithShape="0">
              <a:schemeClr val="tx1"/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1588" y="543238"/>
              <a:ext cx="12190412" cy="428625"/>
              <a:chOff x="1588" y="-10938"/>
              <a:chExt cx="12190412" cy="428625"/>
            </a:xfrm>
          </p:grpSpPr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1588" y="-10938"/>
                <a:ext cx="12190412" cy="428625"/>
              </a:xfrm>
              <a:prstGeom prst="rect">
                <a:avLst/>
              </a:prstGeom>
              <a:solidFill>
                <a:srgbClr val="4944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" name="直接连接符 26"/>
              <p:cNvSpPr>
                <a:spLocks noChangeShapeType="1"/>
              </p:cNvSpPr>
              <p:nvPr/>
            </p:nvSpPr>
            <p:spPr bwMode="auto">
              <a:xfrm rot="5400000">
                <a:off x="2578459" y="226219"/>
                <a:ext cx="241300" cy="1587"/>
              </a:xfrm>
              <a:prstGeom prst="line">
                <a:avLst/>
              </a:prstGeom>
              <a:noFill/>
              <a:ln w="3810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TextBox 27"/>
              <p:cNvSpPr>
                <a:spLocks noChangeArrowheads="1"/>
              </p:cNvSpPr>
              <p:nvPr/>
            </p:nvSpPr>
            <p:spPr bwMode="auto">
              <a:xfrm>
                <a:off x="2960536" y="58738"/>
                <a:ext cx="6454775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温馨提示 </a:t>
                </a:r>
                <a:r>
                  <a:rPr lang="zh-CN" altLang="en-US" sz="1600" dirty="0" smtClean="0">
                    <a:solidFill>
                      <a:srgbClr val="BFBFB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endParaRPr lang="zh-CN" altLang="en-US" sz="1600" dirty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7923" y="64804"/>
                <a:ext cx="561978" cy="299271"/>
                <a:chOff x="64068" y="37094"/>
                <a:chExt cx="561978" cy="299271"/>
              </a:xfrm>
            </p:grpSpPr>
            <p:sp>
              <p:nvSpPr>
                <p:cNvPr id="18" name="燕尾形 17"/>
                <p:cNvSpPr/>
                <p:nvPr/>
              </p:nvSpPr>
              <p:spPr>
                <a:xfrm>
                  <a:off x="64068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燕尾形 18"/>
                <p:cNvSpPr/>
                <p:nvPr/>
              </p:nvSpPr>
              <p:spPr>
                <a:xfrm>
                  <a:off x="241535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燕尾形 19"/>
                <p:cNvSpPr/>
                <p:nvPr/>
              </p:nvSpPr>
              <p:spPr>
                <a:xfrm>
                  <a:off x="419001" y="37094"/>
                  <a:ext cx="207045" cy="299271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2" name="TextBox 19"/>
            <p:cNvSpPr>
              <a:spLocks noChangeArrowheads="1"/>
            </p:cNvSpPr>
            <p:nvPr/>
          </p:nvSpPr>
          <p:spPr bwMode="auto">
            <a:xfrm>
              <a:off x="453010" y="585215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 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本地会议系统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标题 1"/>
          <p:cNvSpPr txBox="1"/>
          <p:nvPr/>
        </p:nvSpPr>
        <p:spPr>
          <a:xfrm>
            <a:off x="797154" y="643256"/>
            <a:ext cx="592931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b="1" spc="3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喇叭设计标准 </a:t>
            </a:r>
          </a:p>
        </p:txBody>
      </p:sp>
      <p:sp>
        <p:nvSpPr>
          <p:cNvPr id="92167" name="Text Box 7"/>
          <p:cNvSpPr txBox="1"/>
          <p:nvPr/>
        </p:nvSpPr>
        <p:spPr>
          <a:xfrm>
            <a:off x="1073036" y="5757339"/>
            <a:ext cx="7466013" cy="3683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功放功率的选择：功放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功率  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≧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喇叭功率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喇叭数量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84803" y="1967739"/>
          <a:ext cx="9902322" cy="2477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135"/>
                <a:gridCol w="1517650"/>
                <a:gridCol w="1543685"/>
                <a:gridCol w="1611630"/>
                <a:gridCol w="1530350"/>
                <a:gridCol w="1602872"/>
              </a:tblGrid>
              <a:tr h="536575">
                <a:tc gridSpan="6"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dirty="0"/>
                        <a:t>理想情况下，喇叭功率与距离的关系（仅供参考）</a:t>
                      </a:r>
                    </a:p>
                  </a:txBody>
                  <a:tcPr>
                    <a:solidFill>
                      <a:srgbClr val="00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8641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sz="1200" dirty="0"/>
                        <a:t>喇叭</a:t>
                      </a:r>
                      <a:r>
                        <a:rPr lang="en-US" sz="1200" dirty="0" smtClean="0"/>
                        <a:t>功率</a:t>
                      </a:r>
                      <a:r>
                        <a:rPr lang="zh-CN" sz="1200" dirty="0"/>
                        <a:t>（</a:t>
                      </a:r>
                      <a:r>
                        <a:rPr lang="en-US" altLang="zh-CN" sz="1200" dirty="0"/>
                        <a:t>W</a:t>
                      </a:r>
                      <a:r>
                        <a:rPr lang="zh-CN" sz="1200" dirty="0"/>
                        <a:t>）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1200" dirty="0"/>
                        <a:t>3W</a:t>
                      </a:r>
                      <a:r>
                        <a:rPr lang="en-US" sz="1200" dirty="0" smtClean="0"/>
                        <a:t>吸顶喇叭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6W吸顶喇叭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10W壁挂喇叭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15W仿真草地音响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20W壁挂喇叭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</a:tr>
              <a:tr h="481965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1200" dirty="0"/>
                        <a:t>两只喇叭之间距离（米）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5 - 8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8 - 10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12 - 15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25 - 30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15 - 20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</a:tr>
              <a:tr h="48641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sz="1200"/>
                        <a:t>喇叭功率（</a:t>
                      </a:r>
                      <a:r>
                        <a:rPr lang="en-US" altLang="zh-CN" sz="1200"/>
                        <a:t>W</a:t>
                      </a:r>
                      <a:r>
                        <a:rPr lang="zh-CN" sz="1200"/>
                        <a:t>）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30W壁挂喇叭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45W壁挂喇叭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60W壁挂喇叭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90W壁挂喇叭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30W防水号角</a:t>
                      </a:r>
                    </a:p>
                  </a:txBody>
                  <a:tcPr>
                    <a:solidFill>
                      <a:srgbClr val="C8EE44"/>
                    </a:solidFill>
                  </a:tcPr>
                </a:tc>
              </a:tr>
              <a:tr h="486410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sz="1200" dirty="0"/>
                        <a:t>两只喇叭之间距离（米）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25 - 30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30 - 40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45 - 50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55 - 65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buNone/>
                      </a:pPr>
                      <a:r>
                        <a:rPr lang="en-US" sz="1200" dirty="0" smtClean="0"/>
                        <a:t>50 - 70</a:t>
                      </a:r>
                    </a:p>
                  </a:txBody>
                  <a:tcPr>
                    <a:solidFill>
                      <a:srgbClr val="E7F8A0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26405" y="1331396"/>
            <a:ext cx="9752330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喇叭布点的距离：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7280" y="4725035"/>
            <a:ext cx="9872345" cy="1051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备注：</a:t>
            </a:r>
          </a:p>
          <a:p>
            <a:pPr marL="285750" indent="-285750">
              <a:lnSpc>
                <a:spcPct val="150000"/>
              </a:lnSpc>
              <a:buClrTx/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以上列表是在常规理想环境下，通过达到广播声压级得出的数据，具体环境还需要参考现场的环境噪声，即使是同一款喇叭型号，在不同场所的布置也是不一样的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-10938"/>
            <a:ext cx="12192000" cy="428625"/>
            <a:chOff x="0" y="-10938"/>
            <a:chExt cx="12192000" cy="428625"/>
          </a:xfrm>
          <a:effectLst>
            <a:outerShdw blurRad="50800" dist="50800" dir="5400000" algn="ctr" rotWithShape="0">
              <a:schemeClr val="tx1"/>
            </a:outerShdw>
          </a:effectLst>
        </p:grpSpPr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0" y="-10938"/>
              <a:ext cx="12192000" cy="428625"/>
            </a:xfrm>
            <a:prstGeom prst="rect">
              <a:avLst/>
            </a:prstGeom>
            <a:solidFill>
              <a:srgbClr val="494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19"/>
            <p:cNvSpPr>
              <a:spLocks noChangeArrowheads="1"/>
            </p:cNvSpPr>
            <p:nvPr/>
          </p:nvSpPr>
          <p:spPr bwMode="auto">
            <a:xfrm>
              <a:off x="739775" y="58738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公共广播系统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直接连接符 21"/>
            <p:cNvSpPr>
              <a:spLocks noChangeShapeType="1"/>
            </p:cNvSpPr>
            <p:nvPr/>
          </p:nvSpPr>
          <p:spPr bwMode="auto">
            <a:xfrm rot="5400000">
              <a:off x="2364084" y="226219"/>
              <a:ext cx="241300" cy="1588"/>
            </a:xfrm>
            <a:prstGeom prst="line">
              <a:avLst/>
            </a:prstGeom>
            <a:noFill/>
            <a:ln w="38100">
              <a:solidFill>
                <a:srgbClr val="F2F2F2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Box 27"/>
            <p:cNvSpPr>
              <a:spLocks noChangeArrowheads="1"/>
            </p:cNvSpPr>
            <p:nvPr/>
          </p:nvSpPr>
          <p:spPr bwMode="auto">
            <a:xfrm>
              <a:off x="2704603" y="58738"/>
              <a:ext cx="645477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温馨提示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1778" y="64797"/>
              <a:ext cx="561978" cy="299271"/>
              <a:chOff x="45117" y="123233"/>
              <a:chExt cx="482600" cy="337819"/>
            </a:xfrm>
            <a:solidFill>
              <a:schemeClr val="bg1"/>
            </a:solidFill>
          </p:grpSpPr>
          <p:sp>
            <p:nvSpPr>
              <p:cNvPr id="25" name="燕尾形 24"/>
              <p:cNvSpPr/>
              <p:nvPr/>
            </p:nvSpPr>
            <p:spPr>
              <a:xfrm>
                <a:off x="451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1975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3499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18"/>
          <p:cNvSpPr txBox="1"/>
          <p:nvPr/>
        </p:nvSpPr>
        <p:spPr>
          <a:xfrm>
            <a:off x="665119" y="666115"/>
            <a:ext cx="359283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b="1" spc="3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广播喇叭线径规格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2790" y="1220742"/>
            <a:ext cx="1043686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Tx/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广播线材：功放输出到喇叭选用的线材常用的有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RVV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（常用的电源线）或者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（双绞线）两大类。</a:t>
            </a:r>
          </a:p>
          <a:p>
            <a:pPr marL="285750" indent="-285750">
              <a:buClrTx/>
              <a:buFont typeface="Wingdings" panose="05000000000000000000" charset="0"/>
              <a:buChar char="u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 eaLnBrk="1" hangingPunct="1">
              <a:lnSpc>
                <a:spcPct val="90000"/>
              </a:lnSpc>
              <a:spcBef>
                <a:spcPct val="40000"/>
              </a:spcBef>
              <a:buClrTx/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线径大小估算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法：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702481" y="2024039"/>
          <a:ext cx="5467169" cy="536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7169"/>
              </a:tblGrid>
              <a:tr h="536575">
                <a:tc>
                  <a:txBody>
                    <a:bodyPr/>
                    <a:lstStyle>
                      <a:lvl1pPr marL="0" lvl="0" indent="0" algn="l" defTabSz="91440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lvl="1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lvl="2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lvl="3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lvl="4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lvl="5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lvl="6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lvl="7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lvl="8" indent="0" algn="l" defTabSz="91440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1" i="0" u="non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 i="0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国标</a:t>
                      </a:r>
                      <a:r>
                        <a:rPr lang="en-US" altLang="zh-CN" sz="1800" b="1" i="0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GB4706.1-19921/1998</a:t>
                      </a:r>
                      <a:r>
                        <a:rPr lang="zh-CN" altLang="en-US" sz="1800" b="1" i="0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规定</a:t>
                      </a:r>
                      <a:endParaRPr lang="zh-CN" sz="1800" b="1" i="0" u="none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CC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02481" y="2560614"/>
          <a:ext cx="546716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4780"/>
                <a:gridCol w="2782389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线截面积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</a:rPr>
                        <a:t>负载电流</a:t>
                      </a:r>
                      <a:endParaRPr lang="zh-CN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8EE4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 mm</a:t>
                      </a:r>
                      <a:r>
                        <a:rPr lang="en-US" altLang="zh-CN" sz="12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  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铜线 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6A--- 8A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.5mm</a:t>
                      </a:r>
                      <a:r>
                        <a:rPr lang="en-US" altLang="zh-CN" sz="12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铜线 </a:t>
                      </a:r>
                      <a:endParaRPr lang="zh-CN" altLang="en-US" sz="1200" dirty="0"/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8A---15A</a:t>
                      </a:r>
                      <a:endParaRPr lang="zh-CN" altLang="en-US" sz="1200" dirty="0"/>
                    </a:p>
                  </a:txBody>
                  <a:tcPr>
                    <a:solidFill>
                      <a:srgbClr val="C8EE4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.5mm</a:t>
                      </a:r>
                      <a:r>
                        <a:rPr lang="en-US" altLang="zh-CN" sz="12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铜线 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16A---25A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4   mm</a:t>
                      </a:r>
                      <a:r>
                        <a:rPr lang="en-US" altLang="zh-CN" sz="12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 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铜线 </a:t>
                      </a:r>
                      <a:endParaRPr lang="zh-CN" altLang="en-US" sz="1200" dirty="0"/>
                    </a:p>
                  </a:txBody>
                  <a:tcP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25A---32A</a:t>
                      </a:r>
                      <a:endParaRPr lang="zh-CN" altLang="en-US" sz="1200" dirty="0"/>
                    </a:p>
                  </a:txBody>
                  <a:tcPr>
                    <a:solidFill>
                      <a:srgbClr val="C8EE4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6   mm</a:t>
                      </a:r>
                      <a:r>
                        <a:rPr lang="en-US" altLang="zh-CN" sz="12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 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铜线 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32A---40A</a:t>
                      </a:r>
                      <a:endParaRPr lang="zh-CN" altLang="en-US" sz="1200" dirty="0"/>
                    </a:p>
                  </a:txBody>
                  <a:tcPr>
                    <a:solidFill>
                      <a:srgbClr val="E7F8A0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05836" y="2065830"/>
            <a:ext cx="3918498" cy="277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例如：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1500W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定压功放，输出是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100V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，根据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公式</a:t>
            </a:r>
            <a:r>
              <a:rPr lang="zh-CN" altLang="en-US" sz="16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 (</a:t>
            </a:r>
            <a:r>
              <a:rPr lang="zh-CN" altLang="en-US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功率）</a:t>
            </a:r>
            <a:r>
              <a:rPr lang="en-US" altLang="zh-CN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=U</a:t>
            </a:r>
            <a:r>
              <a:rPr lang="zh-CN" altLang="en-US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（电压）</a:t>
            </a:r>
            <a:r>
              <a:rPr lang="en-US" altLang="zh-CN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 I</a:t>
            </a:r>
            <a:r>
              <a:rPr lang="zh-CN" altLang="en-US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（电流</a:t>
            </a:r>
            <a:r>
              <a:rPr lang="en-US" altLang="zh-CN" sz="1600" b="1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可得出电流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I=15A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，室内的广播线就选用选用             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RVV2*1.5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RVS2*1.5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，室外的就选用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RVV2*2.5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RVS2*2.5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注意：室外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比室内的线要粗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mm</a:t>
            </a:r>
            <a:r>
              <a:rPr lang="en-US" altLang="zh-CN" sz="1400" baseline="30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左右）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790" y="5018346"/>
            <a:ext cx="10436860" cy="131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线径大小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公式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法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     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R</a:t>
            </a:r>
            <a:r>
              <a:rPr lang="zh-CN" altLang="en-US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线径</a:t>
            </a:r>
            <a:r>
              <a:rPr lang="en-US" altLang="zh-CN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)=</a:t>
            </a:r>
            <a:r>
              <a:rPr lang="en-US" altLang="zh-CN" sz="1600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 </a:t>
            </a:r>
            <a:r>
              <a:rPr lang="en-US" altLang="zh-CN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 P(</a:t>
            </a:r>
            <a:r>
              <a:rPr lang="zh-CN" altLang="en-US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功率</a:t>
            </a:r>
            <a:r>
              <a:rPr lang="en-US" altLang="zh-CN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x L</a:t>
            </a:r>
            <a:r>
              <a:rPr lang="zh-CN" altLang="en-US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（距离）        </a:t>
            </a:r>
            <a:r>
              <a:rPr lang="en-US" altLang="zh-CN" sz="16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4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(P</a:t>
            </a:r>
            <a:r>
              <a:rPr lang="zh-CN" altLang="en-US" sz="14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为功率，单位</a:t>
            </a:r>
            <a:r>
              <a:rPr lang="en-US" altLang="zh-CN" sz="14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kw ; L</a:t>
            </a:r>
            <a:r>
              <a:rPr lang="zh-CN" altLang="en-US" sz="14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为距离，单位</a:t>
            </a:r>
            <a:r>
              <a:rPr lang="en-US" altLang="zh-CN" sz="1400" dirty="0" smtClean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km)</a:t>
            </a:r>
            <a:endParaRPr lang="en-US" altLang="zh-CN" sz="1400" dirty="0">
              <a:solidFill>
                <a:srgbClr val="76923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  <a:spcBef>
                <a:spcPct val="400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例如：这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路分区的单元总功率为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500W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（包含损耗），最远那只喇叭的距离为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则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R=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 x 0.5kw x 1km=2.5mm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1588"/>
            <a:ext cx="12192000" cy="428625"/>
            <a:chOff x="0" y="1588"/>
            <a:chExt cx="12192000" cy="428625"/>
          </a:xfrm>
          <a:effectLst>
            <a:outerShdw blurRad="50800" dist="50800" dir="5400000" algn="ctr" rotWithShape="0">
              <a:schemeClr val="tx1"/>
            </a:outerShdw>
          </a:effectLst>
        </p:grpSpPr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0" y="1588"/>
              <a:ext cx="12192000" cy="428625"/>
            </a:xfrm>
            <a:prstGeom prst="rect">
              <a:avLst/>
            </a:prstGeom>
            <a:solidFill>
              <a:srgbClr val="494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19"/>
            <p:cNvSpPr>
              <a:spLocks noChangeArrowheads="1"/>
            </p:cNvSpPr>
            <p:nvPr/>
          </p:nvSpPr>
          <p:spPr bwMode="auto">
            <a:xfrm>
              <a:off x="739775" y="58738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公共广播系统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直接连接符 21"/>
            <p:cNvSpPr>
              <a:spLocks noChangeShapeType="1"/>
            </p:cNvSpPr>
            <p:nvPr/>
          </p:nvSpPr>
          <p:spPr bwMode="auto">
            <a:xfrm rot="5400000">
              <a:off x="2364084" y="226219"/>
              <a:ext cx="241300" cy="1588"/>
            </a:xfrm>
            <a:prstGeom prst="line">
              <a:avLst/>
            </a:prstGeom>
            <a:noFill/>
            <a:ln w="38100">
              <a:solidFill>
                <a:srgbClr val="F2F2F2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Box 27"/>
            <p:cNvSpPr>
              <a:spLocks noChangeArrowheads="1"/>
            </p:cNvSpPr>
            <p:nvPr/>
          </p:nvSpPr>
          <p:spPr bwMode="auto">
            <a:xfrm>
              <a:off x="2704603" y="58738"/>
              <a:ext cx="645477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温馨提示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1778" y="64797"/>
              <a:ext cx="561978" cy="299271"/>
              <a:chOff x="45117" y="123233"/>
              <a:chExt cx="482600" cy="337819"/>
            </a:xfrm>
            <a:solidFill>
              <a:schemeClr val="bg1"/>
            </a:solidFill>
          </p:grpSpPr>
          <p:sp>
            <p:nvSpPr>
              <p:cNvPr id="25" name="燕尾形 24"/>
              <p:cNvSpPr/>
              <p:nvPr/>
            </p:nvSpPr>
            <p:spPr>
              <a:xfrm>
                <a:off x="451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1975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3499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18"/>
          <p:cNvSpPr>
            <a:spLocks noChangeArrowheads="1"/>
          </p:cNvSpPr>
          <p:nvPr/>
        </p:nvSpPr>
        <p:spPr bwMode="auto">
          <a:xfrm>
            <a:off x="715464" y="792956"/>
            <a:ext cx="1869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广播喇叭线径表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435890" y="1594438"/>
          <a:ext cx="9350829" cy="4771117"/>
        </p:xfrm>
        <a:graphic>
          <a:graphicData uri="http://schemas.openxmlformats.org/drawingml/2006/table">
            <a:tbl>
              <a:tblPr/>
              <a:tblGrid>
                <a:gridCol w="2180899"/>
                <a:gridCol w="892546"/>
                <a:gridCol w="830172"/>
                <a:gridCol w="862148"/>
                <a:gridCol w="914400"/>
                <a:gridCol w="914400"/>
                <a:gridCol w="901337"/>
                <a:gridCol w="921286"/>
                <a:gridCol w="933641"/>
              </a:tblGrid>
              <a:tr h="68279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负载功率（功放功率）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60W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120W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50</a:t>
                      </a: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650W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1000W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1500W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6792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面积/长度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</a:tr>
              <a:tr h="68279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100米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</a:tr>
              <a:tr h="68138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250米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</a:tr>
              <a:tr h="68103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500米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4.0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</a:tr>
              <a:tr h="68455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750米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4.0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EE44"/>
                    </a:solidFill>
                  </a:tcPr>
                </a:tc>
              </a:tr>
              <a:tr h="6792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1000米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4.0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4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10.0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8A0"/>
                    </a:solidFill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0" y="1588"/>
            <a:ext cx="12192000" cy="428625"/>
            <a:chOff x="0" y="1588"/>
            <a:chExt cx="12192000" cy="428625"/>
          </a:xfrm>
        </p:grpSpPr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0" y="1588"/>
              <a:ext cx="12192000" cy="428625"/>
            </a:xfrm>
            <a:prstGeom prst="rect">
              <a:avLst/>
            </a:prstGeom>
            <a:solidFill>
              <a:srgbClr val="494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19"/>
            <p:cNvSpPr>
              <a:spLocks noChangeArrowheads="1"/>
            </p:cNvSpPr>
            <p:nvPr/>
          </p:nvSpPr>
          <p:spPr bwMode="auto">
            <a:xfrm>
              <a:off x="739775" y="58738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公共广播系统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接连接符 14"/>
            <p:cNvSpPr>
              <a:spLocks noChangeShapeType="1"/>
            </p:cNvSpPr>
            <p:nvPr/>
          </p:nvSpPr>
          <p:spPr bwMode="auto">
            <a:xfrm rot="5400000">
              <a:off x="2364084" y="226219"/>
              <a:ext cx="241300" cy="1588"/>
            </a:xfrm>
            <a:prstGeom prst="line">
              <a:avLst/>
            </a:prstGeom>
            <a:noFill/>
            <a:ln w="38100">
              <a:solidFill>
                <a:srgbClr val="F2F2F2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27"/>
            <p:cNvSpPr>
              <a:spLocks noChangeArrowheads="1"/>
            </p:cNvSpPr>
            <p:nvPr/>
          </p:nvSpPr>
          <p:spPr bwMode="auto">
            <a:xfrm>
              <a:off x="2704603" y="58738"/>
              <a:ext cx="645477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温馨提示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1778" y="64797"/>
              <a:ext cx="561978" cy="299271"/>
              <a:chOff x="45117" y="123233"/>
              <a:chExt cx="482600" cy="337819"/>
            </a:xfrm>
            <a:solidFill>
              <a:schemeClr val="bg1"/>
            </a:solidFill>
          </p:grpSpPr>
          <p:sp>
            <p:nvSpPr>
              <p:cNvPr id="18" name="燕尾形 17"/>
              <p:cNvSpPr/>
              <p:nvPr/>
            </p:nvSpPr>
            <p:spPr>
              <a:xfrm>
                <a:off x="451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1975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3499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未标题-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915" y="1527175"/>
            <a:ext cx="10072914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266950" y="2092325"/>
            <a:ext cx="76009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天花板不高于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的场馆内，天花扬声器大体可以互相距离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5-8m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均匀配置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走道交叉处、拐弯处均应设扬声器。走道末端最后一个扬声器距墙不大于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8m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广播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一般采用</a:t>
            </a:r>
            <a:r>
              <a:rPr lang="zh-CN" altLang="en-US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RVV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线，负载功率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500W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以内规格用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RVV2*1.5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即可，如果在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500W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1500W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之间，用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RVV2*2.5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，超过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1500W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以上的或者室外用的喇叭线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RVV2*2.5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以上的线（线径超过</a:t>
            </a: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2.5mm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60" name="矩形 18"/>
          <p:cNvSpPr>
            <a:spLocks noChangeArrowheads="1"/>
          </p:cNvSpPr>
          <p:nvPr/>
        </p:nvSpPr>
        <p:spPr bwMode="auto">
          <a:xfrm>
            <a:off x="806541" y="844326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76923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施工注意事项</a:t>
            </a:r>
          </a:p>
        </p:txBody>
      </p:sp>
      <p:sp>
        <p:nvSpPr>
          <p:cNvPr id="96261" name="直接连接符 16"/>
          <p:cNvSpPr>
            <a:spLocks noChangeShapeType="1"/>
          </p:cNvSpPr>
          <p:nvPr/>
        </p:nvSpPr>
        <p:spPr bwMode="auto">
          <a:xfrm>
            <a:off x="754289" y="1524000"/>
            <a:ext cx="10540548" cy="1588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6" name="TextBox 27"/>
          <p:cNvSpPr>
            <a:spLocks noChangeArrowheads="1"/>
          </p:cNvSpPr>
          <p:nvPr/>
        </p:nvSpPr>
        <p:spPr bwMode="auto">
          <a:xfrm>
            <a:off x="3819525" y="58738"/>
            <a:ext cx="64547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温馨提示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0" y="1588"/>
            <a:ext cx="12192000" cy="428625"/>
            <a:chOff x="0" y="1588"/>
            <a:chExt cx="12192000" cy="428625"/>
          </a:xfrm>
        </p:grpSpPr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0" y="1588"/>
              <a:ext cx="12192000" cy="428625"/>
            </a:xfrm>
            <a:prstGeom prst="rect">
              <a:avLst/>
            </a:prstGeom>
            <a:solidFill>
              <a:srgbClr val="494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TextBox 19"/>
            <p:cNvSpPr>
              <a:spLocks noChangeArrowheads="1"/>
            </p:cNvSpPr>
            <p:nvPr/>
          </p:nvSpPr>
          <p:spPr bwMode="auto">
            <a:xfrm>
              <a:off x="739775" y="58738"/>
              <a:ext cx="21431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公共广播系统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直接连接符 13"/>
            <p:cNvSpPr>
              <a:spLocks noChangeShapeType="1"/>
            </p:cNvSpPr>
            <p:nvPr/>
          </p:nvSpPr>
          <p:spPr bwMode="auto">
            <a:xfrm rot="5400000">
              <a:off x="2364084" y="226219"/>
              <a:ext cx="241300" cy="1588"/>
            </a:xfrm>
            <a:prstGeom prst="line">
              <a:avLst/>
            </a:prstGeom>
            <a:noFill/>
            <a:ln w="38100">
              <a:solidFill>
                <a:srgbClr val="F2F2F2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TextBox 27"/>
            <p:cNvSpPr>
              <a:spLocks noChangeArrowheads="1"/>
            </p:cNvSpPr>
            <p:nvPr/>
          </p:nvSpPr>
          <p:spPr bwMode="auto">
            <a:xfrm>
              <a:off x="2704603" y="58738"/>
              <a:ext cx="645477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 smtClean="0">
                  <a:solidFill>
                    <a:srgbClr val="BFBF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温馨提示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1778" y="64797"/>
              <a:ext cx="561978" cy="299271"/>
              <a:chOff x="45117" y="123233"/>
              <a:chExt cx="482600" cy="337819"/>
            </a:xfrm>
            <a:solidFill>
              <a:schemeClr val="bg1"/>
            </a:solidFill>
          </p:grpSpPr>
          <p:sp>
            <p:nvSpPr>
              <p:cNvPr id="17" name="燕尾形 16"/>
              <p:cNvSpPr/>
              <p:nvPr/>
            </p:nvSpPr>
            <p:spPr>
              <a:xfrm>
                <a:off x="451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1975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349917" y="123233"/>
                <a:ext cx="177800" cy="33781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943</Words>
  <Application>Microsoft Macintosh PowerPoint</Application>
  <PresentationFormat>自定义</PresentationFormat>
  <Paragraphs>204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ITC</dc:creator>
  <cp:lastModifiedBy>xbany</cp:lastModifiedBy>
  <cp:revision>231</cp:revision>
  <dcterms:created xsi:type="dcterms:W3CDTF">2015-05-05T08:02:00Z</dcterms:created>
  <dcterms:modified xsi:type="dcterms:W3CDTF">2017-09-28T03:39:27Z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